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3"/>
  </p:notesMasterIdLst>
  <p:handoutMasterIdLst>
    <p:handoutMasterId r:id="rId44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251" r:id="rId9"/>
    <p:sldId id="1271" r:id="rId10"/>
    <p:sldId id="1272" r:id="rId11"/>
    <p:sldId id="1238" r:id="rId12"/>
    <p:sldId id="1269" r:id="rId13"/>
    <p:sldId id="1254" r:id="rId14"/>
    <p:sldId id="1253" r:id="rId15"/>
    <p:sldId id="1257" r:id="rId16"/>
    <p:sldId id="1258" r:id="rId17"/>
    <p:sldId id="1280" r:id="rId18"/>
    <p:sldId id="1266" r:id="rId19"/>
    <p:sldId id="1263" r:id="rId20"/>
    <p:sldId id="1256" r:id="rId21"/>
    <p:sldId id="1262" r:id="rId22"/>
    <p:sldId id="1281" r:id="rId23"/>
    <p:sldId id="1226" r:id="rId24"/>
    <p:sldId id="1228" r:id="rId25"/>
    <p:sldId id="1229" r:id="rId26"/>
    <p:sldId id="1230" r:id="rId27"/>
    <p:sldId id="1283" r:id="rId28"/>
    <p:sldId id="1278" r:id="rId29"/>
    <p:sldId id="1277" r:id="rId30"/>
    <p:sldId id="1273" r:id="rId31"/>
    <p:sldId id="1233" r:id="rId32"/>
    <p:sldId id="1282" r:id="rId33"/>
    <p:sldId id="1225" r:id="rId34"/>
    <p:sldId id="1261" r:id="rId35"/>
    <p:sldId id="1259" r:id="rId36"/>
    <p:sldId id="1231" r:id="rId37"/>
    <p:sldId id="1275" r:id="rId38"/>
    <p:sldId id="1260" r:id="rId39"/>
    <p:sldId id="1234" r:id="rId40"/>
    <p:sldId id="1246" r:id="rId41"/>
    <p:sldId id="1235" r:id="rId42"/>
  </p:sldIdLst>
  <p:sldSz cx="12188825" cy="6858000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251"/>
            <p14:sldId id="1271"/>
            <p14:sldId id="1272"/>
            <p14:sldId id="1238"/>
            <p14:sldId id="1269"/>
            <p14:sldId id="1254"/>
            <p14:sldId id="1253"/>
            <p14:sldId id="1257"/>
            <p14:sldId id="1258"/>
            <p14:sldId id="1280"/>
            <p14:sldId id="1266"/>
            <p14:sldId id="1263"/>
            <p14:sldId id="1256"/>
            <p14:sldId id="1262"/>
            <p14:sldId id="1281"/>
            <p14:sldId id="1226"/>
            <p14:sldId id="1228"/>
            <p14:sldId id="1229"/>
            <p14:sldId id="1230"/>
            <p14:sldId id="1283"/>
            <p14:sldId id="1278"/>
            <p14:sldId id="1277"/>
            <p14:sldId id="1273"/>
            <p14:sldId id="1233"/>
            <p14:sldId id="1282"/>
            <p14:sldId id="1225"/>
            <p14:sldId id="1261"/>
            <p14:sldId id="1259"/>
            <p14:sldId id="1231"/>
            <p14:sldId id="1275"/>
            <p14:sldId id="1260"/>
            <p14:sldId id="1234"/>
            <p14:sldId id="1246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9" autoAdjust="0"/>
    <p:restoredTop sz="74322" autoAdjust="0"/>
  </p:normalViewPr>
  <p:slideViewPr>
    <p:cSldViewPr snapToGrid="0">
      <p:cViewPr varScale="1">
        <p:scale>
          <a:sx n="78" d="100"/>
          <a:sy n="78" d="100"/>
        </p:scale>
        <p:origin x="17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3/29/21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57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89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NZ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4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6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7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5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6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95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0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extend/plugin_api/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golang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mitrathod101/docker-concept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docs.docker.com/storage/" TargetMode="Externa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7" Type="http://schemas.openxmlformats.org/officeDocument/2006/relationships/hyperlink" Target="https://devhints.io/docker-compose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esign.jboss.org/redhatdeveloper/marketing/docker_cheatsheet/cheatsheet/images/docker_cheatsheet_r3v2.pdf" TargetMode="Externa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Basic Concepts and Advanced Topics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2948" y="5480491"/>
            <a:ext cx="3657600" cy="267221"/>
          </a:xfrm>
        </p:spPr>
        <p:txBody>
          <a:bodyPr/>
          <a:lstStyle/>
          <a:p>
            <a:r>
              <a:rPr lang="en-US" dirty="0"/>
              <a:t>April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64608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 with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5659DF-3077-A543-A60B-FF1EF27225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330378"/>
            <a:ext cx="5477907" cy="4572000"/>
          </a:xfrm>
        </p:spPr>
        <p:txBody>
          <a:bodyPr/>
          <a:lstStyle/>
          <a:p>
            <a:pPr fontAlgn="ctr"/>
            <a:r>
              <a:rPr lang="en-US" dirty="0"/>
              <a:t>Means of persistent storage</a:t>
            </a:r>
          </a:p>
          <a:p>
            <a:pPr lvl="1" fontAlgn="ctr"/>
            <a:r>
              <a:rPr lang="en-US" dirty="0"/>
              <a:t>Otherwise everything we did goes away</a:t>
            </a:r>
          </a:p>
          <a:p>
            <a:pPr fontAlgn="ctr"/>
            <a:r>
              <a:rPr lang="en-US" dirty="0"/>
              <a:t>Typical persistent data</a:t>
            </a:r>
          </a:p>
          <a:p>
            <a:pPr lvl="1" fontAlgn="ctr"/>
            <a:r>
              <a:rPr lang="en-US" dirty="0"/>
              <a:t>Log files, databases, JSON files</a:t>
            </a:r>
          </a:p>
          <a:p>
            <a:pPr fontAlgn="ctr"/>
            <a:r>
              <a:rPr lang="en-US" dirty="0"/>
              <a:t>Basic commands</a:t>
            </a:r>
          </a:p>
          <a:p>
            <a:pPr lvl="1" fontAlgn="ctr"/>
            <a:r>
              <a:rPr lang="en-US" dirty="0"/>
              <a:t>docker volume create</a:t>
            </a:r>
          </a:p>
          <a:p>
            <a:pPr lvl="1" fontAlgn="ctr"/>
            <a:r>
              <a:rPr lang="en-US" dirty="0"/>
              <a:t>docker volume ls</a:t>
            </a:r>
          </a:p>
          <a:p>
            <a:pPr lvl="1" fontAlgn="ctr"/>
            <a:r>
              <a:rPr lang="en-US" dirty="0"/>
              <a:t>docker volume prune</a:t>
            </a:r>
          </a:p>
          <a:p>
            <a:pPr lvl="1" fontAlgn="ctr"/>
            <a:r>
              <a:rPr lang="en-US" dirty="0"/>
              <a:t>docker volume </a:t>
            </a:r>
            <a:r>
              <a:rPr lang="en-US" dirty="0" err="1"/>
              <a:t>rm</a:t>
            </a:r>
            <a:endParaRPr lang="en-US" dirty="0"/>
          </a:p>
          <a:p>
            <a:pPr lvl="1" fontAlgn="ctr"/>
            <a:r>
              <a:rPr lang="en-US" dirty="0"/>
              <a:t>docker inspect [name of volume]</a:t>
            </a:r>
          </a:p>
          <a:p>
            <a:pPr lvl="1" fontAlgn="ctr"/>
            <a:r>
              <a:rPr lang="en-US" dirty="0"/>
              <a:t>attach a volume to a container</a:t>
            </a:r>
          </a:p>
          <a:p>
            <a:pPr lvl="2" fontAlgn="ctr"/>
            <a:r>
              <a:rPr lang="en-US" dirty="0"/>
              <a:t>docker run -d -p 8000:3000 --name my-container --volume my-volume:/xxx/</a:t>
            </a:r>
            <a:r>
              <a:rPr lang="en-US" dirty="0" err="1"/>
              <a:t>yyy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09C3A-B1FF-3146-A17E-010E961C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8267D-D374-134C-8326-49BD340C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600200"/>
            <a:ext cx="5405136" cy="34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6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Dockerfile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run (-d daemon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fontAlgn="ctr"/>
            <a:r>
              <a:rPr lang="en-US" dirty="0"/>
              <a:t>docker stop/start {stop or start the container}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</a:t>
            </a:r>
            <a:r>
              <a:rPr lang="en-US" dirty="0"/>
              <a:t> {remove the container completely}</a:t>
            </a:r>
          </a:p>
          <a:p>
            <a:r>
              <a:rPr lang="en-US" dirty="0"/>
              <a:t>docker build {creates an image}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Additional Information</a:t>
            </a:r>
          </a:p>
          <a:p>
            <a:r>
              <a:rPr lang="en-US" dirty="0"/>
              <a:t>Lab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7381083" cy="4572000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2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empty image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9FE16-3A2B-7F4B-8DF5-0DF686F1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39" y="1600201"/>
            <a:ext cx="6094413" cy="30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 basic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</a:t>
            </a:r>
            <a:r>
              <a:rPr lang="en-US" dirty="0" err="1"/>
              <a:t>ubuntu:trusty</a:t>
            </a:r>
            <a:endParaRPr lang="en-US" dirty="0"/>
          </a:p>
          <a:p>
            <a:r>
              <a:rPr lang="en-US" dirty="0"/>
              <a:t>CMD [“/bin/ping”, “localhost” 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ubuntu </a:t>
              </a:r>
              <a:r>
                <a:rPr lang="en-US" sz="1600" b="1" dirty="0" err="1">
                  <a:solidFill>
                    <a:schemeClr val="bg1"/>
                  </a:solidFill>
                </a:rPr>
                <a:t>linux</a:t>
              </a:r>
              <a:r>
                <a:rPr lang="en-US" sz="1600" b="1" dirty="0">
                  <a:solidFill>
                    <a:schemeClr val="bg1"/>
                  </a:solidFill>
                </a:rPr>
                <a:t> base image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Running a command off the ubuntu container</a:t>
              </a: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#this is the </a:t>
            </a:r>
            <a:r>
              <a:rPr lang="en-US" dirty="0" err="1"/>
              <a:t>cmd</a:t>
            </a:r>
            <a:r>
              <a:rPr lang="en-US" dirty="0"/>
              <a:t> running the application</a:t>
            </a:r>
          </a:p>
          <a:p>
            <a:r>
              <a:rPr lang="en-US" dirty="0"/>
              <a:t>CMD [“/</a:t>
            </a:r>
            <a:r>
              <a:rPr lang="en-US" dirty="0" err="1"/>
              <a:t>compute.sh</a:t>
            </a:r>
            <a:r>
              <a:rPr lang="en-US" dirty="0"/>
              <a:t>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Excutable</a:t>
            </a:r>
            <a:r>
              <a:rPr lang="en-US" sz="1600" b="1" dirty="0">
                <a:solidFill>
                  <a:schemeClr val="bg1"/>
                </a:solidFill>
              </a:rPr>
              <a:t> 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 err="1">
                <a:solidFill>
                  <a:schemeClr val="bg1"/>
                </a:solidFill>
              </a:rPr>
              <a:t>Compute.sh</a:t>
            </a:r>
            <a:r>
              <a:rPr lang="en-US" sz="1600" b="1" dirty="0">
                <a:solidFill>
                  <a:schemeClr val="bg1"/>
                </a:solidFill>
              </a:rPr>
              <a:t> from laptop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Dockerfile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199"/>
            <a:ext cx="5053547" cy="4845049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golang:1.14-buster AS build</a:t>
            </a:r>
            <a:br>
              <a:rPr lang="en-US" dirty="0"/>
            </a:br>
            <a:r>
              <a:rPr lang="en-US" dirty="0"/>
              <a:t>ENV GOPROXY= </a:t>
            </a:r>
            <a:r>
              <a:rPr lang="en-US" dirty="0">
                <a:hlinkClick r:id="rId3"/>
              </a:rPr>
              <a:t>https://proxy.golang.org</a:t>
            </a:r>
            <a:br>
              <a:rPr lang="en-US" dirty="0"/>
            </a:br>
            <a:r>
              <a:rPr lang="en-US" dirty="0"/>
              <a:t>WORKDIR /go/src/</a:t>
            </a:r>
            <a:br>
              <a:rPr lang="en-US" dirty="0"/>
            </a:br>
            <a:r>
              <a:rPr lang="en-US" dirty="0"/>
              <a:t>COPY . .</a:t>
            </a:r>
            <a:br>
              <a:rPr lang="en-US" dirty="0"/>
            </a:br>
            <a:r>
              <a:rPr lang="en-US" dirty="0"/>
              <a:t>RUN CGO_ENABLED=0 go build -o /go/bin/hello-from-container .</a:t>
            </a:r>
            <a:br>
              <a:rPr lang="en-US" dirty="0"/>
            </a:br>
            <a:r>
              <a:rPr lang="en-US" dirty="0"/>
              <a:t>FROM ubuntu:bionic</a:t>
            </a:r>
            <a:br>
              <a:rPr lang="en-US" dirty="0"/>
            </a:br>
            <a:r>
              <a:rPr lang="en-US" dirty="0"/>
              <a:t>RUN mkdir /hello</a:t>
            </a:r>
            <a:br>
              <a:rPr lang="en-US" dirty="0"/>
            </a:br>
            <a:r>
              <a:rPr lang="en-US" dirty="0"/>
              <a:t>COPY --from=build /go/bin/hello-from-container /hello/</a:t>
            </a:r>
            <a:br>
              <a:rPr lang="en-US" dirty="0"/>
            </a:br>
            <a:r>
              <a:rPr lang="en-US" dirty="0"/>
              <a:t>USER nobody:nogroup</a:t>
            </a:r>
            <a:br>
              <a:rPr lang="en-US" dirty="0"/>
            </a:br>
            <a:r>
              <a:rPr lang="en-US" dirty="0"/>
              <a:t>CMD ["/bin/bash", "-c", "./hello/hello-from-container"]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golang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Hello-app compiled in golang container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ubuntu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Executable Hello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golang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hello app compiled in golang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Scratch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F5EF0-5DF1-9242-BCA4-AA6799FD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Docker 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E948F-D56D-B641-AF0F-5D62B5AC8E5B}"/>
              </a:ext>
            </a:extLst>
          </p:cNvPr>
          <p:cNvSpPr/>
          <p:nvPr/>
        </p:nvSpPr>
        <p:spPr>
          <a:xfrm>
            <a:off x="1016000" y="1608667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docker cli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EC95F-E18F-6C40-9E8B-65BFC1C7FEE0}"/>
              </a:ext>
            </a:extLst>
          </p:cNvPr>
          <p:cNvSpPr/>
          <p:nvPr/>
        </p:nvSpPr>
        <p:spPr>
          <a:xfrm>
            <a:off x="3725333" y="1608666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dockerd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96254-9695-4542-8A08-D4CB1C1C10F0}"/>
              </a:ext>
            </a:extLst>
          </p:cNvPr>
          <p:cNvSpPr/>
          <p:nvPr/>
        </p:nvSpPr>
        <p:spPr>
          <a:xfrm>
            <a:off x="6688667" y="1608666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containerd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6D129-30DB-CA42-A7C4-7D097B694BE3}"/>
              </a:ext>
            </a:extLst>
          </p:cNvPr>
          <p:cNvSpPr/>
          <p:nvPr/>
        </p:nvSpPr>
        <p:spPr>
          <a:xfrm>
            <a:off x="9818158" y="1608667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runC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9BDDD-46CB-6248-A818-EDCDC3BF5F7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 bwMode="gray">
          <a:xfrm flipV="1">
            <a:off x="3115733" y="2023533"/>
            <a:ext cx="609600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269908-2BF4-654B-AC74-42C39A2A7E77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5895976" y="2023533"/>
            <a:ext cx="792691" cy="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903D71-7115-9540-AF4A-2BEBB1D4185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>
            <a:off x="8788400" y="2023533"/>
            <a:ext cx="1029758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0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helps manage the containers which are run by </a:t>
            </a:r>
            <a:r>
              <a:rPr lang="en-US" dirty="0" err="1"/>
              <a:t>runC</a:t>
            </a:r>
            <a:endParaRPr lang="en-US" dirty="0"/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helps translate commands sent via the CLI all the way down to the containers. </a:t>
            </a:r>
          </a:p>
        </p:txBody>
      </p:sp>
    </p:spTree>
    <p:extLst>
      <p:ext uri="{BB962C8B-B14F-4D97-AF65-F5344CB8AC3E}">
        <p14:creationId xmlns:p14="http://schemas.microsoft.com/office/powerpoint/2010/main" val="5243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playbook to follow along</a:t>
            </a:r>
          </a:p>
          <a:p>
            <a:r>
              <a:rPr lang="en-US" dirty="0"/>
              <a:t>The playbook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https://github.com/amitrathod101/docker-concepts/</a:t>
            </a:r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</a:t>
            </a:r>
            <a:r>
              <a:rPr lang="en-US" dirty="0" err="1"/>
              <a:t>Dockershim</a:t>
            </a:r>
            <a:r>
              <a:rPr lang="en-US" dirty="0"/>
              <a:t> NOT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14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2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>
                <a:solidFill>
                  <a:schemeClr val="tx2"/>
                </a:solidFill>
              </a:rPr>
              <a:t>Native to Docker</a:t>
            </a: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  <a:p>
            <a:pPr>
              <a:buNone/>
            </a:pPr>
            <a:r>
              <a:rPr lang="en-US" dirty="0"/>
              <a:t>Docker &amp; Compose Cheat Sheets</a:t>
            </a:r>
          </a:p>
          <a:p>
            <a:pPr marL="342900" indent="-342900"/>
            <a:r>
              <a:rPr lang="en-US" sz="1400" dirty="0"/>
              <a:t> </a:t>
            </a:r>
            <a:r>
              <a:rPr lang="en-US" sz="1400" u="sng" dirty="0">
                <a:hlinkClick r:id="rId6"/>
              </a:rPr>
              <a:t>https://design.jboss.org/redhatdeveloper/marketing/dock</a:t>
            </a:r>
          </a:p>
          <a:p>
            <a:pPr marL="342900" indent="-342900"/>
            <a:r>
              <a:rPr lang="en-US" sz="1400" dirty="0">
                <a:hlinkClick r:id="rId7"/>
              </a:rPr>
              <a:t>https://devhints.io/docker-</a:t>
            </a:r>
            <a:r>
              <a:rPr lang="en-US" sz="1400" dirty="0" err="1">
                <a:hlinkClick r:id="rId7"/>
              </a:rPr>
              <a:t>compose</a:t>
            </a:r>
            <a:r>
              <a:rPr lang="en-US" sz="1400" u="sng" dirty="0" err="1">
                <a:hlinkClick r:id="rId6"/>
              </a:rPr>
              <a:t>er_cheatsheet</a:t>
            </a:r>
            <a:r>
              <a:rPr lang="en-US" sz="1400" u="sng" dirty="0">
                <a:hlinkClick r:id="rId6"/>
              </a:rPr>
              <a:t>/cheatsheet/images/docker_cheatsheet_r3v2.pdf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1651</Words>
  <Application>Microsoft Macintosh PowerPoint</Application>
  <PresentationFormat>Custom</PresentationFormat>
  <Paragraphs>347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Camphor Std</vt:lpstr>
      <vt:lpstr>Metropolis</vt:lpstr>
      <vt:lpstr>Metropolis Light</vt:lpstr>
      <vt:lpstr>Open Sans</vt:lpstr>
      <vt:lpstr>VMware_white_16x9</vt:lpstr>
      <vt:lpstr>Docker – Basic Concepts and Advanced Topics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What’s a Container?</vt:lpstr>
      <vt:lpstr>Containers vs VMs</vt:lpstr>
      <vt:lpstr>Container Examples</vt:lpstr>
      <vt:lpstr>Docker</vt:lpstr>
      <vt:lpstr>Docker Defined</vt:lpstr>
      <vt:lpstr>Docker Flow</vt:lpstr>
      <vt:lpstr>Basic Container Architecture with Docker</vt:lpstr>
      <vt:lpstr>Docker Networks</vt:lpstr>
      <vt:lpstr>Docker Storage</vt:lpstr>
      <vt:lpstr>Images</vt:lpstr>
      <vt:lpstr>Dockerfile</vt:lpstr>
      <vt:lpstr>Basic Docker Commands</vt:lpstr>
      <vt:lpstr>Docker Compose</vt:lpstr>
      <vt:lpstr>Docker Plugins</vt:lpstr>
      <vt:lpstr>Examples of Base Images</vt:lpstr>
      <vt:lpstr>Example of building a basic image</vt:lpstr>
      <vt:lpstr>Example adding a shell script to the hello image</vt:lpstr>
      <vt:lpstr>Multi-level Dockerfile</vt:lpstr>
      <vt:lpstr>Finally, Images vs Containers</vt:lpstr>
      <vt:lpstr>Docker Components</vt:lpstr>
      <vt:lpstr>Container Runtime Formats</vt:lpstr>
      <vt:lpstr>Docker Engine</vt:lpstr>
      <vt:lpstr>Dockershim Deprecation</vt:lpstr>
      <vt:lpstr>A note on CPU and Memory utilization</vt:lpstr>
      <vt:lpstr>Docker Volumes</vt:lpstr>
      <vt:lpstr>Dockerfile vs Docker Compose</vt:lpstr>
      <vt:lpstr>Docker Swarm</vt:lpstr>
      <vt:lpstr>Security Concerns</vt:lpstr>
      <vt:lpstr>Docker vs Kubernetes</vt:lpstr>
      <vt:lpstr>Product Example</vt:lpstr>
      <vt:lpstr>vRealize Automation 8.0</vt:lpstr>
      <vt:lpstr>Additional Information</vt:lpstr>
      <vt:lpstr>Information and Tutorials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2021-03-29T22:42:13Z</dcterms:modified>
</cp:coreProperties>
</file>